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5" r:id="rId2"/>
    <p:sldId id="266" r:id="rId3"/>
    <p:sldId id="256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2" r:id="rId12"/>
    <p:sldId id="279" r:id="rId13"/>
    <p:sldId id="278" r:id="rId14"/>
    <p:sldId id="267" r:id="rId15"/>
    <p:sldId id="269" r:id="rId16"/>
    <p:sldId id="270" r:id="rId17"/>
    <p:sldId id="271" r:id="rId18"/>
    <p:sldId id="268" r:id="rId19"/>
    <p:sldId id="272" r:id="rId20"/>
    <p:sldId id="275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7071"/>
    <a:srgbClr val="717276"/>
    <a:srgbClr val="6E6E71"/>
    <a:srgbClr val="6C6C6F"/>
    <a:srgbClr val="6A6A6D"/>
    <a:srgbClr val="6C6D6E"/>
    <a:srgbClr val="6F7072"/>
    <a:srgbClr val="848587"/>
    <a:srgbClr val="817D80"/>
    <a:srgbClr val="7D7D7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00" autoAdjust="0"/>
    <p:restoredTop sz="94701" autoAdjust="0"/>
  </p:normalViewPr>
  <p:slideViewPr>
    <p:cSldViewPr snapToGrid="0" snapToObjects="1">
      <p:cViewPr varScale="1">
        <p:scale>
          <a:sx n="41" d="100"/>
          <a:sy n="41" d="100"/>
        </p:scale>
        <p:origin x="-115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403E6-7124-4F0E-969B-31A3971ACF6B}" type="datetimeFigureOut">
              <a:rPr lang="en-US" smtClean="0"/>
              <a:pPr/>
              <a:t>1/6/2023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521B0-549D-423D-8F5E-82B6B4553F7D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521B0-549D-423D-8F5E-82B6B4553F7D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42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758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230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542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9825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6699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318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0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414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987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326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48A59-AAA6-8F4B-B33F-57DEA77200DB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E2AB9-4C5C-2744-BF6A-9AF4512C98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1374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3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Books (1/2)</a:t>
            </a:r>
            <a:endParaRPr lang="en-US" dirty="0"/>
          </a:p>
        </p:txBody>
      </p:sp>
      <p:pic>
        <p:nvPicPr>
          <p:cNvPr id="4" name="Content Placeholder 3" descr="20200920_16515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189" r="-3189"/>
          <a:stretch/>
        </p:blipFill>
        <p:spPr>
          <a:xfrm>
            <a:off x="2436813" y="1139825"/>
            <a:ext cx="4487862" cy="5624513"/>
          </a:xfrm>
        </p:spPr>
      </p:pic>
    </p:spTree>
    <p:extLst>
      <p:ext uri="{BB962C8B-B14F-4D97-AF65-F5344CB8AC3E}">
        <p14:creationId xmlns:p14="http://schemas.microsoft.com/office/powerpoint/2010/main" xmlns="" val="8187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Access </a:t>
            </a:r>
            <a:r>
              <a:rPr lang="en-US" smtClean="0"/>
              <a:t>control </a:t>
            </a:r>
            <a:r>
              <a:rPr lang="en-US" smtClean="0"/>
              <a:t>specifies </a:t>
            </a:r>
            <a:r>
              <a:rPr lang="en-US" dirty="0" smtClean="0"/>
              <a:t>and controls who can access what.</a:t>
            </a:r>
          </a:p>
          <a:p>
            <a:pPr algn="just"/>
            <a:r>
              <a:rPr lang="en-US" dirty="0" smtClean="0"/>
              <a:t>Access control is broadly related to two areas:</a:t>
            </a:r>
          </a:p>
          <a:p>
            <a:pPr marL="0" indent="0" algn="just">
              <a:buNone/>
            </a:pPr>
            <a:r>
              <a:rPr lang="en-US" dirty="0" smtClean="0"/>
              <a:t>	a) Role Management – which user can do 										  what.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b) Rule Management – which resource is 											  accessible and under 									  what circumstances.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089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pic>
        <p:nvPicPr>
          <p:cNvPr id="4" name="Content Placeholder 3" descr="20200920_16580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17" b="85"/>
          <a:stretch/>
        </p:blipFill>
        <p:spPr>
          <a:xfrm>
            <a:off x="699771" y="1417638"/>
            <a:ext cx="7987028" cy="5152047"/>
          </a:xfrm>
        </p:spPr>
      </p:pic>
      <p:sp>
        <p:nvSpPr>
          <p:cNvPr id="6" name="Rectangle 5"/>
          <p:cNvSpPr/>
          <p:nvPr/>
        </p:nvSpPr>
        <p:spPr>
          <a:xfrm>
            <a:off x="3628441" y="5351636"/>
            <a:ext cx="440596" cy="272117"/>
          </a:xfrm>
          <a:prstGeom prst="rect">
            <a:avLst/>
          </a:prstGeom>
          <a:solidFill>
            <a:srgbClr val="7D7D7D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817D80"/>
            </a:extrusionClr>
            <a:contourClr>
              <a:srgbClr val="848587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4</a:t>
            </a:r>
            <a:r>
              <a:rPr lang="en-US" sz="2000" b="1" dirty="0" smtClean="0">
                <a:solidFill>
                  <a:srgbClr val="000000"/>
                </a:solidFill>
              </a:rPr>
              <a:t> :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28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What are these?</a:t>
            </a:r>
            <a:endParaRPr lang="en-IN" b="1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89" y="4144803"/>
            <a:ext cx="4197011" cy="2328574"/>
          </a:xfrm>
          <a:prstGeom prst="rect">
            <a:avLst/>
          </a:prstGeom>
        </p:spPr>
      </p:pic>
      <p:pic>
        <p:nvPicPr>
          <p:cNvPr id="6" name="Picture 5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89" y="1667668"/>
            <a:ext cx="4197011" cy="2211605"/>
          </a:xfrm>
          <a:prstGeom prst="rect">
            <a:avLst/>
          </a:prstGeom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64" y="4550009"/>
            <a:ext cx="3466669" cy="1923368"/>
          </a:xfrm>
          <a:prstGeom prst="rect">
            <a:avLst/>
          </a:prstGeom>
        </p:spPr>
      </p:pic>
      <p:pic>
        <p:nvPicPr>
          <p:cNvPr id="9" name="Content Placeholder 8" descr="3.jp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77164" y="1667669"/>
            <a:ext cx="3466669" cy="26206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Threat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IN" dirty="0" smtClean="0"/>
              <a:t>A </a:t>
            </a:r>
            <a:r>
              <a:rPr lang="en-IN" b="1" i="1" dirty="0" smtClean="0"/>
              <a:t>threat</a:t>
            </a:r>
            <a:r>
              <a:rPr lang="en-IN" i="1" dirty="0" smtClean="0"/>
              <a:t> is a potential violation of security. 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IN" dirty="0" smtClean="0"/>
              <a:t>The fact that the violation </a:t>
            </a:r>
            <a:r>
              <a:rPr lang="en-IN" i="1" dirty="0" smtClean="0"/>
              <a:t>might occur means that those actions that could cause it to occur must be </a:t>
            </a:r>
            <a:r>
              <a:rPr lang="en-IN" dirty="0" smtClean="0"/>
              <a:t>guarded against. Those actions are called </a:t>
            </a:r>
            <a:r>
              <a:rPr lang="en-IN" b="1" i="1" dirty="0" smtClean="0"/>
              <a:t>attacks.</a:t>
            </a:r>
            <a:r>
              <a:rPr lang="en-IN" i="1" dirty="0" smtClean="0"/>
              <a:t> 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IN" i="1" dirty="0" smtClean="0"/>
              <a:t>Those who execute such actions, or </a:t>
            </a:r>
            <a:r>
              <a:rPr lang="en-IN" dirty="0" smtClean="0"/>
              <a:t>cause them to be executed, are called </a:t>
            </a:r>
            <a:r>
              <a:rPr lang="en-IN" b="1" i="1" dirty="0" smtClean="0"/>
              <a:t>attackers</a:t>
            </a:r>
            <a:r>
              <a:rPr lang="en-IN" i="1" dirty="0" smtClean="0"/>
              <a:t>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sz="4000" u="sng" dirty="0" smtClean="0"/>
              <a:t>Broad </a:t>
            </a:r>
            <a:r>
              <a:rPr lang="en-US" sz="4000" u="sng" dirty="0"/>
              <a:t>Categories</a:t>
            </a:r>
            <a:endParaRPr lang="en-US" sz="4000" u="sng" dirty="0" smtClean="0"/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Theoretical concepts behind the attacks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Practical approaches used by the attackers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710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Concepts</a:t>
            </a:r>
            <a:endParaRPr lang="en-US" dirty="0"/>
          </a:p>
        </p:txBody>
      </p:sp>
      <p:pic>
        <p:nvPicPr>
          <p:cNvPr id="4" name="Content Placeholder 3" descr="20200920_16584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b="-1"/>
          <a:stretch/>
        </p:blipFill>
        <p:spPr>
          <a:xfrm>
            <a:off x="457200" y="1417638"/>
            <a:ext cx="8229600" cy="5074300"/>
          </a:xfrm>
        </p:spPr>
      </p:pic>
      <p:sp>
        <p:nvSpPr>
          <p:cNvPr id="5" name="Rectangle 4"/>
          <p:cNvSpPr/>
          <p:nvPr/>
        </p:nvSpPr>
        <p:spPr>
          <a:xfrm>
            <a:off x="3330393" y="5844039"/>
            <a:ext cx="699770" cy="440570"/>
          </a:xfrm>
          <a:prstGeom prst="rect">
            <a:avLst/>
          </a:prstGeom>
          <a:solidFill>
            <a:srgbClr val="6E6E71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717276"/>
            </a:extrusionClr>
            <a:contourClr>
              <a:srgbClr val="6E707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0000"/>
                </a:solidFill>
              </a:rPr>
              <a:t>5</a:t>
            </a:r>
            <a:r>
              <a:rPr lang="en-US" sz="3200" b="1" dirty="0" smtClean="0">
                <a:solidFill>
                  <a:srgbClr val="000000"/>
                </a:solidFill>
              </a:rPr>
              <a:t> :</a:t>
            </a:r>
            <a:endParaRPr lang="en-US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980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Attacks</a:t>
            </a:r>
            <a:endParaRPr lang="en-US" dirty="0"/>
          </a:p>
        </p:txBody>
      </p:sp>
      <p:pic>
        <p:nvPicPr>
          <p:cNvPr id="4" name="Content Placeholder 3" descr="20200920_17000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57200" y="1600200"/>
            <a:ext cx="8229600" cy="5047233"/>
          </a:xfrm>
        </p:spPr>
      </p:pic>
      <p:sp>
        <p:nvSpPr>
          <p:cNvPr id="5" name="Rectangle 4"/>
          <p:cNvSpPr/>
          <p:nvPr/>
        </p:nvSpPr>
        <p:spPr>
          <a:xfrm>
            <a:off x="3796905" y="6025451"/>
            <a:ext cx="570183" cy="388739"/>
          </a:xfrm>
          <a:prstGeom prst="rect">
            <a:avLst/>
          </a:prstGeom>
          <a:solidFill>
            <a:srgbClr val="787979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787979"/>
            </a:extrusionClr>
            <a:contourClr>
              <a:srgbClr val="787979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6</a:t>
            </a:r>
            <a:r>
              <a:rPr lang="en-US" sz="2800" b="1" dirty="0" smtClean="0">
                <a:solidFill>
                  <a:srgbClr val="000000"/>
                </a:solidFill>
              </a:rPr>
              <a:t> :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40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Attacks</a:t>
            </a:r>
            <a:endParaRPr lang="en-US" dirty="0"/>
          </a:p>
        </p:txBody>
      </p:sp>
      <p:pic>
        <p:nvPicPr>
          <p:cNvPr id="4" name="Content Placeholder 3" descr="20200920_170228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57200" y="1600200"/>
            <a:ext cx="8229600" cy="5021317"/>
          </a:xfrm>
        </p:spPr>
      </p:pic>
      <p:sp>
        <p:nvSpPr>
          <p:cNvPr id="5" name="Rectangle 4"/>
          <p:cNvSpPr/>
          <p:nvPr/>
        </p:nvSpPr>
        <p:spPr>
          <a:xfrm>
            <a:off x="3732113" y="6193904"/>
            <a:ext cx="440596" cy="272117"/>
          </a:xfrm>
          <a:prstGeom prst="rect">
            <a:avLst/>
          </a:prstGeom>
          <a:solidFill>
            <a:srgbClr val="454341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4B4B4A"/>
            </a:extrusionClr>
            <a:contourClr>
              <a:srgbClr val="4B4B4A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7</a:t>
            </a:r>
            <a:r>
              <a:rPr lang="en-US" sz="2000" b="1" dirty="0" smtClean="0">
                <a:solidFill>
                  <a:srgbClr val="000000"/>
                </a:solidFill>
              </a:rPr>
              <a:t> :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960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Practical Side of Attacks</a:t>
            </a:r>
            <a:endParaRPr lang="en-US" dirty="0"/>
          </a:p>
        </p:txBody>
      </p:sp>
      <p:pic>
        <p:nvPicPr>
          <p:cNvPr id="4" name="Content Placeholder 3" descr="20200920_16494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/>
      </p:pic>
      <p:sp>
        <p:nvSpPr>
          <p:cNvPr id="5" name="Rectangle 4"/>
          <p:cNvSpPr/>
          <p:nvPr/>
        </p:nvSpPr>
        <p:spPr>
          <a:xfrm>
            <a:off x="3174887" y="5675586"/>
            <a:ext cx="622019" cy="272117"/>
          </a:xfrm>
          <a:prstGeom prst="rect">
            <a:avLst/>
          </a:prstGeom>
          <a:solidFill>
            <a:srgbClr val="4B4B4B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4B4A4B"/>
            </a:extrusionClr>
            <a:contourClr>
              <a:srgbClr val="4B4A4B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8</a:t>
            </a:r>
            <a:r>
              <a:rPr lang="en-US" sz="2800" b="1" dirty="0" smtClean="0">
                <a:solidFill>
                  <a:srgbClr val="000000"/>
                </a:solidFill>
              </a:rPr>
              <a:t> :</a:t>
            </a: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01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Packet Sniffing (Snooping) / IP Sniffing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Packet Spoofing / IP Spoofing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434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</a:t>
            </a:r>
            <a:r>
              <a:rPr lang="en-US" dirty="0" smtClean="0"/>
              <a:t>(2/</a:t>
            </a:r>
            <a:r>
              <a:rPr lang="en-US" dirty="0"/>
              <a:t>2)</a:t>
            </a:r>
          </a:p>
        </p:txBody>
      </p:sp>
      <p:pic>
        <p:nvPicPr>
          <p:cNvPr id="4" name="Content Placeholder 3" descr="20200920_170647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668" r="-2668"/>
          <a:stretch/>
        </p:blipFill>
        <p:spPr>
          <a:xfrm>
            <a:off x="2215942" y="1417638"/>
            <a:ext cx="4017205" cy="5229225"/>
          </a:xfrm>
        </p:spPr>
      </p:pic>
    </p:spTree>
    <p:extLst>
      <p:ext uri="{BB962C8B-B14F-4D97-AF65-F5344CB8AC3E}">
        <p14:creationId xmlns:p14="http://schemas.microsoft.com/office/powerpoint/2010/main" xmlns="" val="28712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9188"/>
            <a:ext cx="8229600" cy="1143000"/>
          </a:xfr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6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</a:t>
            </a:r>
            <a:endParaRPr lang="en-US" sz="6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737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5524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32948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532" y="984549"/>
            <a:ext cx="7772400" cy="1470025"/>
          </a:xfrm>
        </p:spPr>
        <p:txBody>
          <a:bodyPr/>
          <a:lstStyle/>
          <a:p>
            <a:r>
              <a:rPr lang="en-US" dirty="0" smtClean="0"/>
              <a:t>Information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532" y="2823647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“Three people can keep a secret only if two of them are dead”</a:t>
            </a:r>
          </a:p>
          <a:p>
            <a:r>
              <a:rPr lang="en-US" dirty="0" smtClean="0"/>
              <a:t>                                      </a:t>
            </a:r>
            <a:r>
              <a:rPr lang="en-US" dirty="0" smtClean="0">
                <a:solidFill>
                  <a:srgbClr val="0000FF"/>
                </a:solidFill>
              </a:rPr>
              <a:t>----- Benjamin Franklin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778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endParaRPr lang="en-US" dirty="0" smtClean="0"/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No security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Security through obscurity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Host security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Network security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75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Confidentiality</a:t>
            </a:r>
          </a:p>
          <a:p>
            <a:pPr marL="514350" indent="-514350">
              <a:lnSpc>
                <a:spcPct val="120000"/>
              </a:lnSpc>
              <a:buFont typeface="Arial"/>
              <a:buAutoNum type="arabicParenR"/>
            </a:pPr>
            <a:r>
              <a:rPr lang="en-US" dirty="0" smtClean="0"/>
              <a:t>Authentication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Integrity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Non-repudiation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Access control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 smtClean="0"/>
              <a:t>Availability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715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pic>
        <p:nvPicPr>
          <p:cNvPr id="4" name="Content Placeholder 3" descr="20200920_16525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09" b="-55"/>
          <a:stretch/>
        </p:blipFill>
        <p:spPr>
          <a:xfrm>
            <a:off x="634978" y="1417638"/>
            <a:ext cx="8051822" cy="5165005"/>
          </a:xfrm>
        </p:spPr>
      </p:pic>
      <p:sp>
        <p:nvSpPr>
          <p:cNvPr id="6" name="Rectangle 5"/>
          <p:cNvSpPr/>
          <p:nvPr/>
        </p:nvSpPr>
        <p:spPr>
          <a:xfrm>
            <a:off x="3732113" y="5286847"/>
            <a:ext cx="440596" cy="272117"/>
          </a:xfrm>
          <a:prstGeom prst="rect">
            <a:avLst/>
          </a:prstGeom>
          <a:solidFill>
            <a:srgbClr val="868686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929294"/>
            </a:extrusionClr>
            <a:contourClr>
              <a:srgbClr val="929294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1 :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04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4" name="Content Placeholder 3" descr="20200920_16541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1" b="3758"/>
          <a:stretch/>
        </p:blipFill>
        <p:spPr>
          <a:xfrm>
            <a:off x="457200" y="1606787"/>
            <a:ext cx="8229600" cy="4898109"/>
          </a:xfrm>
        </p:spPr>
      </p:pic>
      <p:sp>
        <p:nvSpPr>
          <p:cNvPr id="5" name="Rectangle 4"/>
          <p:cNvSpPr/>
          <p:nvPr/>
        </p:nvSpPr>
        <p:spPr>
          <a:xfrm>
            <a:off x="2850920" y="5209099"/>
            <a:ext cx="440596" cy="272117"/>
          </a:xfrm>
          <a:prstGeom prst="rect">
            <a:avLst/>
          </a:prstGeom>
          <a:solidFill>
            <a:srgbClr val="868686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929294"/>
            </a:extrusionClr>
            <a:contourClr>
              <a:srgbClr val="929294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2</a:t>
            </a:r>
            <a:r>
              <a:rPr lang="en-US" sz="2000" b="1" dirty="0" smtClean="0">
                <a:solidFill>
                  <a:srgbClr val="000000"/>
                </a:solidFill>
              </a:rPr>
              <a:t> :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63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pic>
        <p:nvPicPr>
          <p:cNvPr id="4" name="Content Placeholder 3" descr="20200920_165628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387" b="527"/>
          <a:stretch/>
        </p:blipFill>
        <p:spPr>
          <a:xfrm>
            <a:off x="457200" y="1417638"/>
            <a:ext cx="8108517" cy="5351637"/>
          </a:xfrm>
        </p:spPr>
      </p:pic>
      <p:sp>
        <p:nvSpPr>
          <p:cNvPr id="5" name="Rectangle 4"/>
          <p:cNvSpPr/>
          <p:nvPr/>
        </p:nvSpPr>
        <p:spPr>
          <a:xfrm>
            <a:off x="3628443" y="6375316"/>
            <a:ext cx="440596" cy="272117"/>
          </a:xfrm>
          <a:prstGeom prst="rect">
            <a:avLst/>
          </a:prstGeom>
          <a:solidFill>
            <a:srgbClr val="6D6D6D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78787B"/>
            </a:extrusionClr>
            <a:contourClr>
              <a:srgbClr val="78787B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3</a:t>
            </a:r>
            <a:r>
              <a:rPr lang="en-US" sz="2000" b="1" dirty="0" smtClean="0">
                <a:solidFill>
                  <a:srgbClr val="000000"/>
                </a:solidFill>
              </a:rPr>
              <a:t> :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87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</a:t>
            </a:r>
            <a:r>
              <a:rPr lang="en-US" dirty="0" smtClean="0"/>
              <a:t>repudiation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algn="just">
              <a:lnSpc>
                <a:spcPct val="120000"/>
              </a:lnSpc>
            </a:pPr>
            <a:r>
              <a:rPr lang="en-US" dirty="0" smtClean="0"/>
              <a:t>Non-repudiation does not allow the sender of a message to refute the claim of not sending that message.</a:t>
            </a:r>
          </a:p>
          <a:p>
            <a:pPr algn="just">
              <a:lnSpc>
                <a:spcPct val="120000"/>
              </a:lnSpc>
            </a:pPr>
            <a:r>
              <a:rPr lang="en-US" dirty="0" smtClean="0"/>
              <a:t>Digital Signature can be used to maintain this principle of security.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5247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229</Words>
  <Application>Microsoft Macintosh PowerPoint</Application>
  <PresentationFormat>On-screen Show (4:3)</PresentationFormat>
  <Paragraphs>61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Books (1/2)</vt:lpstr>
      <vt:lpstr>Books (2/2)</vt:lpstr>
      <vt:lpstr>Information Security</vt:lpstr>
      <vt:lpstr>Security Models</vt:lpstr>
      <vt:lpstr>Principles of Security</vt:lpstr>
      <vt:lpstr>Confidentiality</vt:lpstr>
      <vt:lpstr>Authentication</vt:lpstr>
      <vt:lpstr>Integrity</vt:lpstr>
      <vt:lpstr>Non-repudiation</vt:lpstr>
      <vt:lpstr>Access Control</vt:lpstr>
      <vt:lpstr>Availability</vt:lpstr>
      <vt:lpstr>What are these?</vt:lpstr>
      <vt:lpstr>Threat</vt:lpstr>
      <vt:lpstr>Types of Attack</vt:lpstr>
      <vt:lpstr>Theoretical Concepts</vt:lpstr>
      <vt:lpstr>Passive Attacks</vt:lpstr>
      <vt:lpstr>Active Attacks</vt:lpstr>
      <vt:lpstr>The Practical Side of Attacks</vt:lpstr>
      <vt:lpstr>Specific Attacks</vt:lpstr>
      <vt:lpstr>Thank You</vt:lpstr>
      <vt:lpstr>Questions?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Security</dc:title>
  <dc:creator>apple</dc:creator>
  <cp:lastModifiedBy>User</cp:lastModifiedBy>
  <cp:revision>49</cp:revision>
  <dcterms:created xsi:type="dcterms:W3CDTF">2020-09-20T16:49:25Z</dcterms:created>
  <dcterms:modified xsi:type="dcterms:W3CDTF">2023-01-06T05:02:48Z</dcterms:modified>
</cp:coreProperties>
</file>